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8229600" cx="14630400"/>
  <p:notesSz cx="8229600" cy="14630400"/>
  <p:embeddedFontLst>
    <p:embeddedFont>
      <p:font typeface="Heebo"/>
      <p:regular r:id="rId12"/>
      <p:bold r:id="rId13"/>
    </p:embeddedFont>
    <p:embeddedFont>
      <p:font typeface="Montserrat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Heebo-bold.fntdata"/><Relationship Id="rId12" Type="http://schemas.openxmlformats.org/officeDocument/2006/relationships/font" Target="fonts/Heeb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3.png>
</file>

<file path=ppt/media/image15.png>
</file>

<file path=ppt/media/image16.png>
</file>

<file path=ppt/media/image17.png>
</file>

<file path=ppt/media/image18.png>
</file>

<file path=ppt/media/image23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7.png"/><Relationship Id="rId5" Type="http://schemas.openxmlformats.org/officeDocument/2006/relationships/image" Target="../media/image15.png"/><Relationship Id="rId6" Type="http://schemas.openxmlformats.org/officeDocument/2006/relationships/image" Target="../media/image8.png"/><Relationship Id="rId7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4" name="Google Shape;4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0"/>
          <p:cNvSpPr/>
          <p:nvPr/>
        </p:nvSpPr>
        <p:spPr>
          <a:xfrm>
            <a:off x="6280190" y="2203966"/>
            <a:ext cx="7556421" cy="11339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3550"/>
              <a:buFont typeface="Montserrat"/>
              <a:buNone/>
            </a:pPr>
            <a:r>
              <a:rPr b="0" i="0" lang="en-US" sz="35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Apriori Algorithm: Unveiling Association Rules in Data Mining</a:t>
            </a:r>
            <a:endParaRPr b="0" i="0" sz="3550" u="none" cap="none" strike="noStrike"/>
          </a:p>
        </p:txBody>
      </p:sp>
      <p:sp>
        <p:nvSpPr>
          <p:cNvPr id="46" name="Google Shape;46;p10"/>
          <p:cNvSpPr/>
          <p:nvPr/>
        </p:nvSpPr>
        <p:spPr>
          <a:xfrm>
            <a:off x="6280190" y="359306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Explore how the Apriori algorithm finds hidden associations within data.</a:t>
            </a:r>
            <a:endParaRPr b="0" i="0" sz="1750" u="none" cap="none" strike="noStrike"/>
          </a:p>
        </p:txBody>
      </p:sp>
      <p:sp>
        <p:nvSpPr>
          <p:cNvPr id="47" name="Google Shape;47;p10"/>
          <p:cNvSpPr/>
          <p:nvPr/>
        </p:nvSpPr>
        <p:spPr>
          <a:xfrm>
            <a:off x="6280190" y="4211122"/>
            <a:ext cx="7556421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Used in markets, recommendations, and medical diagnostics for pattern discovery.</a:t>
            </a:r>
            <a:b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</a:b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Qasim Kharodia</a:t>
            </a:r>
            <a:b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</a:b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TY IT 19</a:t>
            </a:r>
            <a:b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</a:b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DMBI IA Video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3" name="Google Shape;5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1"/>
          <p:cNvSpPr/>
          <p:nvPr/>
        </p:nvSpPr>
        <p:spPr>
          <a:xfrm>
            <a:off x="793790" y="1618893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Core Concepts: Frequent Itemsets and Support</a:t>
            </a:r>
            <a:endParaRPr b="0" i="0" sz="4450" u="none" cap="none" strike="noStrike"/>
          </a:p>
        </p:txBody>
      </p:sp>
      <p:sp>
        <p:nvSpPr>
          <p:cNvPr id="55" name="Google Shape;55;p11"/>
          <p:cNvSpPr/>
          <p:nvPr/>
        </p:nvSpPr>
        <p:spPr>
          <a:xfrm>
            <a:off x="793790" y="3376613"/>
            <a:ext cx="3664863" cy="1685092"/>
          </a:xfrm>
          <a:prstGeom prst="roundRect">
            <a:avLst>
              <a:gd fmla="val 5654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1"/>
          <p:cNvSpPr/>
          <p:nvPr/>
        </p:nvSpPr>
        <p:spPr>
          <a:xfrm>
            <a:off x="1028224" y="361104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Frequent Itemsets</a:t>
            </a:r>
            <a:endParaRPr b="0" i="0" sz="2200" u="none" cap="none" strike="noStrike"/>
          </a:p>
        </p:txBody>
      </p:sp>
      <p:sp>
        <p:nvSpPr>
          <p:cNvPr id="57" name="Google Shape;57;p11"/>
          <p:cNvSpPr/>
          <p:nvPr/>
        </p:nvSpPr>
        <p:spPr>
          <a:xfrm>
            <a:off x="1028224" y="4101465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Groups of items often bought together in transactions.</a:t>
            </a:r>
            <a:endParaRPr b="0" i="0" sz="1750" u="none" cap="none" strike="noStrike"/>
          </a:p>
        </p:txBody>
      </p:sp>
      <p:sp>
        <p:nvSpPr>
          <p:cNvPr id="58" name="Google Shape;58;p11"/>
          <p:cNvSpPr/>
          <p:nvPr/>
        </p:nvSpPr>
        <p:spPr>
          <a:xfrm>
            <a:off x="4685467" y="3376613"/>
            <a:ext cx="3664863" cy="1685092"/>
          </a:xfrm>
          <a:prstGeom prst="roundRect">
            <a:avLst>
              <a:gd fmla="val 5654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/>
          <p:nvPr/>
        </p:nvSpPr>
        <p:spPr>
          <a:xfrm>
            <a:off x="4919901" y="361104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Support</a:t>
            </a:r>
            <a:endParaRPr b="0" i="0" sz="2200" u="none" cap="none" strike="noStrike"/>
          </a:p>
        </p:txBody>
      </p:sp>
      <p:sp>
        <p:nvSpPr>
          <p:cNvPr id="60" name="Google Shape;60;p11"/>
          <p:cNvSpPr/>
          <p:nvPr/>
        </p:nvSpPr>
        <p:spPr>
          <a:xfrm>
            <a:off x="4919901" y="4101465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Percentage of transactions containing the itemset.</a:t>
            </a:r>
            <a:endParaRPr b="0" i="0" sz="1750" u="none" cap="none" strike="noStrike"/>
          </a:p>
        </p:txBody>
      </p:sp>
      <p:sp>
        <p:nvSpPr>
          <p:cNvPr id="61" name="Google Shape;61;p11"/>
          <p:cNvSpPr/>
          <p:nvPr/>
        </p:nvSpPr>
        <p:spPr>
          <a:xfrm>
            <a:off x="793790" y="5288518"/>
            <a:ext cx="7556421" cy="1322189"/>
          </a:xfrm>
          <a:prstGeom prst="roundRect">
            <a:avLst>
              <a:gd fmla="val 7205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1028224" y="552295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Minimum Support</a:t>
            </a:r>
            <a:endParaRPr b="0" i="0" sz="2200" u="none" cap="none" strike="noStrike"/>
          </a:p>
        </p:txBody>
      </p:sp>
      <p:sp>
        <p:nvSpPr>
          <p:cNvPr id="63" name="Google Shape;63;p11"/>
          <p:cNvSpPr/>
          <p:nvPr/>
        </p:nvSpPr>
        <p:spPr>
          <a:xfrm>
            <a:off x="1028224" y="6013371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User-defined filter to identify meaningful itemsets.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9" name="Google Shape;6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2"/>
          <p:cNvSpPr/>
          <p:nvPr/>
        </p:nvSpPr>
        <p:spPr>
          <a:xfrm>
            <a:off x="6280190" y="1714976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Confidence and Association Rules</a:t>
            </a:r>
            <a:endParaRPr b="0" i="0" sz="4450" u="none" cap="none" strike="noStrike"/>
          </a:p>
        </p:txBody>
      </p:sp>
      <p:sp>
        <p:nvSpPr>
          <p:cNvPr id="71" name="Google Shape;71;p12"/>
          <p:cNvSpPr/>
          <p:nvPr/>
        </p:nvSpPr>
        <p:spPr>
          <a:xfrm>
            <a:off x="6280190" y="347269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2"/>
          <p:cNvSpPr/>
          <p:nvPr/>
        </p:nvSpPr>
        <p:spPr>
          <a:xfrm>
            <a:off x="7017306" y="355056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Association Rule</a:t>
            </a:r>
            <a:endParaRPr b="0" i="0" sz="2200" u="none" cap="none" strike="noStrike"/>
          </a:p>
        </p:txBody>
      </p:sp>
      <p:sp>
        <p:nvSpPr>
          <p:cNvPr id="73" name="Google Shape;73;p12"/>
          <p:cNvSpPr/>
          <p:nvPr/>
        </p:nvSpPr>
        <p:spPr>
          <a:xfrm>
            <a:off x="7017306" y="4040981"/>
            <a:ext cx="289941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Expresses a predictive if-then relationship between items.</a:t>
            </a:r>
            <a:endParaRPr b="0" i="0" sz="1750" u="none" cap="none" strike="noStrike"/>
          </a:p>
        </p:txBody>
      </p:sp>
      <p:sp>
        <p:nvSpPr>
          <p:cNvPr id="74" name="Google Shape;74;p12"/>
          <p:cNvSpPr/>
          <p:nvPr/>
        </p:nvSpPr>
        <p:spPr>
          <a:xfrm>
            <a:off x="10200203" y="347269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2"/>
          <p:cNvSpPr/>
          <p:nvPr/>
        </p:nvSpPr>
        <p:spPr>
          <a:xfrm>
            <a:off x="10937319" y="355056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Confidence</a:t>
            </a:r>
            <a:endParaRPr b="0" i="0" sz="2200" u="none" cap="none" strike="noStrike"/>
          </a:p>
        </p:txBody>
      </p:sp>
      <p:sp>
        <p:nvSpPr>
          <p:cNvPr id="76" name="Google Shape;76;p12"/>
          <p:cNvSpPr/>
          <p:nvPr/>
        </p:nvSpPr>
        <p:spPr>
          <a:xfrm>
            <a:off x="10937319" y="4040981"/>
            <a:ext cx="2899410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Reliability measure of the association rule.</a:t>
            </a:r>
            <a:endParaRPr b="0" i="0" sz="1750" u="none" cap="none" strike="noStrike"/>
          </a:p>
        </p:txBody>
      </p:sp>
      <p:sp>
        <p:nvSpPr>
          <p:cNvPr id="77" name="Google Shape;77;p12"/>
          <p:cNvSpPr/>
          <p:nvPr/>
        </p:nvSpPr>
        <p:spPr>
          <a:xfrm>
            <a:off x="6280190" y="5583317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2"/>
          <p:cNvSpPr/>
          <p:nvPr/>
        </p:nvSpPr>
        <p:spPr>
          <a:xfrm>
            <a:off x="7017306" y="566118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Example</a:t>
            </a:r>
            <a:endParaRPr b="0" i="0" sz="2200" u="none" cap="none" strike="noStrike"/>
          </a:p>
        </p:txBody>
      </p:sp>
      <p:sp>
        <p:nvSpPr>
          <p:cNvPr id="79" name="Google Shape;79;p12"/>
          <p:cNvSpPr/>
          <p:nvPr/>
        </p:nvSpPr>
        <p:spPr>
          <a:xfrm>
            <a:off x="7017306" y="6151602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70% who buy milk also buy bread.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5" name="Google Shape;8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/>
          <p:nvPr/>
        </p:nvSpPr>
        <p:spPr>
          <a:xfrm>
            <a:off x="793790" y="1615678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Apriori Principle: A Key Optimization Strategy</a:t>
            </a:r>
            <a:endParaRPr b="0" i="0" sz="4450" u="none" cap="none" strike="noStrike"/>
          </a:p>
        </p:txBody>
      </p:sp>
      <p:sp>
        <p:nvSpPr>
          <p:cNvPr id="87" name="Google Shape;87;p13"/>
          <p:cNvSpPr/>
          <p:nvPr/>
        </p:nvSpPr>
        <p:spPr>
          <a:xfrm>
            <a:off x="793790" y="3373398"/>
            <a:ext cx="170021" cy="853321"/>
          </a:xfrm>
          <a:prstGeom prst="roundRect">
            <a:avLst>
              <a:gd fmla="val 5603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1303973" y="337339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Apriori Property</a:t>
            </a:r>
            <a:endParaRPr b="0" i="0" sz="2200" u="none" cap="none" strike="noStrike"/>
          </a:p>
        </p:txBody>
      </p:sp>
      <p:sp>
        <p:nvSpPr>
          <p:cNvPr id="89" name="Google Shape;89;p13"/>
          <p:cNvSpPr/>
          <p:nvPr/>
        </p:nvSpPr>
        <p:spPr>
          <a:xfrm>
            <a:off x="1303973" y="3863816"/>
            <a:ext cx="704623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Subsets of frequent itemsets must themselves be frequent.</a:t>
            </a:r>
            <a:endParaRPr b="0" i="0" sz="1750" u="none" cap="none" strike="noStrike"/>
          </a:p>
        </p:txBody>
      </p:sp>
      <p:sp>
        <p:nvSpPr>
          <p:cNvPr id="90" name="Google Shape;90;p13"/>
          <p:cNvSpPr/>
          <p:nvPr/>
        </p:nvSpPr>
        <p:spPr>
          <a:xfrm>
            <a:off x="1133951" y="4453533"/>
            <a:ext cx="170021" cy="853321"/>
          </a:xfrm>
          <a:prstGeom prst="roundRect">
            <a:avLst>
              <a:gd fmla="val 5603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1644134" y="4453533"/>
            <a:ext cx="312277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Candidate Generation</a:t>
            </a:r>
            <a:endParaRPr b="0" i="0" sz="2200" u="none" cap="none" strike="noStrike"/>
          </a:p>
        </p:txBody>
      </p:sp>
      <p:sp>
        <p:nvSpPr>
          <p:cNvPr id="92" name="Google Shape;92;p13"/>
          <p:cNvSpPr/>
          <p:nvPr/>
        </p:nvSpPr>
        <p:spPr>
          <a:xfrm>
            <a:off x="1644134" y="4943951"/>
            <a:ext cx="670607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Creates itemsets of increasing size iteratively.</a:t>
            </a:r>
            <a:endParaRPr b="0" i="0" sz="1750" u="none" cap="none" strike="noStrike"/>
          </a:p>
        </p:txBody>
      </p:sp>
      <p:sp>
        <p:nvSpPr>
          <p:cNvPr id="93" name="Google Shape;93;p13"/>
          <p:cNvSpPr/>
          <p:nvPr/>
        </p:nvSpPr>
        <p:spPr>
          <a:xfrm>
            <a:off x="1474232" y="5533668"/>
            <a:ext cx="170021" cy="853321"/>
          </a:xfrm>
          <a:prstGeom prst="roundRect">
            <a:avLst>
              <a:gd fmla="val 56033" name="adj"/>
            </a:avLst>
          </a:prstGeom>
          <a:solidFill>
            <a:srgbClr val="31136C"/>
          </a:solidFill>
          <a:ln cap="flat" cmpd="sng" w="9525">
            <a:solidFill>
              <a:srgbClr val="4A2C8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3"/>
          <p:cNvSpPr/>
          <p:nvPr/>
        </p:nvSpPr>
        <p:spPr>
          <a:xfrm>
            <a:off x="1984415" y="553366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Pruning</a:t>
            </a:r>
            <a:endParaRPr b="0" i="0" sz="2200" u="none" cap="none" strike="noStrike"/>
          </a:p>
        </p:txBody>
      </p:sp>
      <p:sp>
        <p:nvSpPr>
          <p:cNvPr id="95" name="Google Shape;95;p13"/>
          <p:cNvSpPr/>
          <p:nvPr/>
        </p:nvSpPr>
        <p:spPr>
          <a:xfrm>
            <a:off x="1984415" y="6024086"/>
            <a:ext cx="636579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Removes itemsets with infrequent subsets to reduce load.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/>
          <p:nvPr/>
        </p:nvSpPr>
        <p:spPr>
          <a:xfrm>
            <a:off x="793790" y="2239566"/>
            <a:ext cx="927068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Example: Market Basket Analysis</a:t>
            </a:r>
            <a:endParaRPr b="0" i="0" sz="4450" u="none" cap="none" strike="noStrike"/>
          </a:p>
        </p:txBody>
      </p:sp>
      <p:sp>
        <p:nvSpPr>
          <p:cNvPr id="102" name="Google Shape;102;p14"/>
          <p:cNvSpPr/>
          <p:nvPr/>
        </p:nvSpPr>
        <p:spPr>
          <a:xfrm>
            <a:off x="793790" y="351532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Dataset</a:t>
            </a:r>
            <a:endParaRPr b="0" i="0" sz="2200" u="none" cap="none" strike="noStrike"/>
          </a:p>
        </p:txBody>
      </p:sp>
      <p:sp>
        <p:nvSpPr>
          <p:cNvPr id="103" name="Google Shape;103;p14"/>
          <p:cNvSpPr/>
          <p:nvPr/>
        </p:nvSpPr>
        <p:spPr>
          <a:xfrm>
            <a:off x="793790" y="4096464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None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Customer transactions with common grocery items</a:t>
            </a:r>
            <a:endParaRPr b="0" i="0" sz="1750" u="none" cap="none" strike="noStrike"/>
          </a:p>
        </p:txBody>
      </p:sp>
      <p:sp>
        <p:nvSpPr>
          <p:cNvPr id="104" name="Google Shape;104;p14"/>
          <p:cNvSpPr/>
          <p:nvPr/>
        </p:nvSpPr>
        <p:spPr>
          <a:xfrm>
            <a:off x="793790" y="466344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Bread, Milk, Eggs, Butter, Cheese</a:t>
            </a:r>
            <a:endParaRPr b="0" i="0" sz="1750" u="none" cap="none" strike="noStrike"/>
          </a:p>
        </p:txBody>
      </p:sp>
      <p:sp>
        <p:nvSpPr>
          <p:cNvPr id="105" name="Google Shape;105;p14"/>
          <p:cNvSpPr/>
          <p:nvPr/>
        </p:nvSpPr>
        <p:spPr>
          <a:xfrm>
            <a:off x="793790" y="510563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Minimum Support: 30%</a:t>
            </a:r>
            <a:endParaRPr b="0" i="0" sz="1750" u="none" cap="none" strike="noStrike"/>
          </a:p>
        </p:txBody>
      </p:sp>
      <p:sp>
        <p:nvSpPr>
          <p:cNvPr id="106" name="Google Shape;106;p14"/>
          <p:cNvSpPr/>
          <p:nvPr/>
        </p:nvSpPr>
        <p:spPr>
          <a:xfrm>
            <a:off x="793790" y="5547836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Minimum Confidence: 60%</a:t>
            </a:r>
            <a:endParaRPr b="0" i="0" sz="1750" u="none" cap="none" strike="noStrike"/>
          </a:p>
        </p:txBody>
      </p:sp>
      <p:sp>
        <p:nvSpPr>
          <p:cNvPr id="107" name="Google Shape;107;p14"/>
          <p:cNvSpPr/>
          <p:nvPr/>
        </p:nvSpPr>
        <p:spPr>
          <a:xfrm>
            <a:off x="7599521" y="351532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Results</a:t>
            </a:r>
            <a:endParaRPr b="0" i="0" sz="2200" u="none" cap="none" strike="noStrike"/>
          </a:p>
        </p:txBody>
      </p:sp>
      <p:sp>
        <p:nvSpPr>
          <p:cNvPr id="108" name="Google Shape;108;p14"/>
          <p:cNvSpPr/>
          <p:nvPr/>
        </p:nvSpPr>
        <p:spPr>
          <a:xfrm>
            <a:off x="7599521" y="4096464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Frequent Itemsets: Bread, Milk, Eggs, Bread &amp; Milk, Milk &amp; Eggs</a:t>
            </a:r>
            <a:endParaRPr b="0" i="0" sz="1750" u="none" cap="none" strike="noStrike"/>
          </a:p>
        </p:txBody>
      </p:sp>
      <p:sp>
        <p:nvSpPr>
          <p:cNvPr id="109" name="Google Shape;109;p14"/>
          <p:cNvSpPr/>
          <p:nvPr/>
        </p:nvSpPr>
        <p:spPr>
          <a:xfrm>
            <a:off x="7599521" y="4901565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Rules: Bread -&gt; Milk (65% confidence)</a:t>
            </a:r>
            <a:endParaRPr b="0" i="0" sz="1750" u="none" cap="none" strike="noStrike"/>
          </a:p>
        </p:txBody>
      </p:sp>
      <p:sp>
        <p:nvSpPr>
          <p:cNvPr id="110" name="Google Shape;110;p14"/>
          <p:cNvSpPr/>
          <p:nvPr/>
        </p:nvSpPr>
        <p:spPr>
          <a:xfrm>
            <a:off x="7599521" y="534376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Milk -&gt; Eggs (70% confidence)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/>
          <p:nvPr/>
        </p:nvSpPr>
        <p:spPr>
          <a:xfrm>
            <a:off x="793790" y="2523053"/>
            <a:ext cx="10131385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450"/>
              <a:buFont typeface="Montserrat"/>
              <a:buNone/>
            </a:pPr>
            <a:r>
              <a:rPr b="0" i="0" lang="en-US" sz="445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Strengths and Limitations of Apriori</a:t>
            </a:r>
            <a:endParaRPr b="0" i="0" sz="4450" u="none" cap="none" strike="noStrike"/>
          </a:p>
        </p:txBody>
      </p:sp>
      <p:sp>
        <p:nvSpPr>
          <p:cNvPr id="117" name="Google Shape;117;p15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Strengths</a:t>
            </a:r>
            <a:endParaRPr b="0" i="0" sz="2200" u="none" cap="none" strike="noStrike"/>
          </a:p>
        </p:txBody>
      </p:sp>
      <p:sp>
        <p:nvSpPr>
          <p:cNvPr id="118" name="Google Shape;118;p15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Simple and well-known algorithm</a:t>
            </a:r>
            <a:endParaRPr b="0" i="0" sz="1750" u="none" cap="none" strike="noStrike"/>
          </a:p>
        </p:txBody>
      </p:sp>
      <p:sp>
        <p:nvSpPr>
          <p:cNvPr id="119" name="Google Shape;119;p15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Finds all rules above thresholds</a:t>
            </a:r>
            <a:endParaRPr b="0" i="0" sz="1750" u="none" cap="none" strike="noStrike"/>
          </a:p>
        </p:txBody>
      </p:sp>
      <p:sp>
        <p:nvSpPr>
          <p:cNvPr id="120" name="Google Shape;120;p1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2200"/>
              <a:buFont typeface="Montserrat"/>
              <a:buNone/>
            </a:pPr>
            <a:r>
              <a:rPr b="0" i="0" lang="en-US" sz="22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Limitations</a:t>
            </a:r>
            <a:endParaRPr b="0" i="0" sz="2200" u="none" cap="none" strike="noStrike"/>
          </a:p>
        </p:txBody>
      </p:sp>
      <p:sp>
        <p:nvSpPr>
          <p:cNvPr id="121" name="Google Shape;121;p15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Computationally expensive on big data</a:t>
            </a:r>
            <a:endParaRPr b="0" i="0" sz="1750" u="none" cap="none" strike="noStrike"/>
          </a:p>
        </p:txBody>
      </p:sp>
      <p:sp>
        <p:nvSpPr>
          <p:cNvPr id="122" name="Google Shape;122;p15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High memory use for candidate itemsets</a:t>
            </a:r>
            <a:endParaRPr b="0" i="0" sz="1750" u="none" cap="none" strike="noStrike"/>
          </a:p>
        </p:txBody>
      </p:sp>
      <p:sp>
        <p:nvSpPr>
          <p:cNvPr id="123" name="Google Shape;123;p15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50"/>
              <a:buFont typeface="Heebo"/>
              <a:buChar char="•"/>
            </a:pPr>
            <a:r>
              <a:rPr b="0" i="0" lang="en-US" sz="175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Struggles with rare item associations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9" name="Google Shape;12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6"/>
          <p:cNvSpPr/>
          <p:nvPr/>
        </p:nvSpPr>
        <p:spPr>
          <a:xfrm>
            <a:off x="6259473" y="608409"/>
            <a:ext cx="7597854" cy="1380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2F0F4"/>
              </a:buClr>
              <a:buSzPts val="4300"/>
              <a:buFont typeface="Montserrat"/>
              <a:buNone/>
            </a:pPr>
            <a:r>
              <a:rPr b="0" i="0" lang="en-US" sz="4300" u="none" cap="none" strike="noStrike">
                <a:solidFill>
                  <a:srgbClr val="F2F0F4"/>
                </a:solidFill>
                <a:latin typeface="Montserrat"/>
                <a:ea typeface="Montserrat"/>
                <a:cs typeface="Montserrat"/>
                <a:sym typeface="Montserrat"/>
              </a:rPr>
              <a:t>Conclusion and Future Research</a:t>
            </a:r>
            <a:endParaRPr b="0" i="0" sz="4300" u="none" cap="none" strike="noStrike"/>
          </a:p>
        </p:txBody>
      </p:sp>
      <p:pic>
        <p:nvPicPr>
          <p:cNvPr descr="preencoded.png" id="131" name="Google Shape;131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9473" y="2320052"/>
            <a:ext cx="1104424" cy="132528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6"/>
          <p:cNvSpPr/>
          <p:nvPr/>
        </p:nvSpPr>
        <p:spPr>
          <a:xfrm>
            <a:off x="7695128" y="2540913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50"/>
              <a:buFont typeface="Montserrat"/>
              <a:buNone/>
            </a:pPr>
            <a:r>
              <a:rPr b="0" i="0" lang="en-US" sz="21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Fundamental Tool</a:t>
            </a:r>
            <a:endParaRPr b="0" i="0" sz="2150" u="none" cap="none" strike="noStrike"/>
          </a:p>
        </p:txBody>
      </p:sp>
      <p:sp>
        <p:nvSpPr>
          <p:cNvPr id="133" name="Google Shape;133;p16"/>
          <p:cNvSpPr/>
          <p:nvPr/>
        </p:nvSpPr>
        <p:spPr>
          <a:xfrm>
            <a:off x="7695128" y="3018473"/>
            <a:ext cx="6162199" cy="353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0"/>
              <a:buFont typeface="Heebo"/>
              <a:buNone/>
            </a:pPr>
            <a:r>
              <a:rPr b="0" i="0" lang="en-US" sz="17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Key algorithm for mining association rules.</a:t>
            </a:r>
            <a:endParaRPr b="0" i="0" sz="1700" u="none" cap="none" strike="noStrike"/>
          </a:p>
        </p:txBody>
      </p:sp>
      <p:pic>
        <p:nvPicPr>
          <p:cNvPr descr="preencoded.png" id="134" name="Google Shape;134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9473" y="3645337"/>
            <a:ext cx="1104424" cy="132528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/>
          <p:nvPr/>
        </p:nvSpPr>
        <p:spPr>
          <a:xfrm>
            <a:off x="7695128" y="3866198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50"/>
              <a:buFont typeface="Montserrat"/>
              <a:buNone/>
            </a:pPr>
            <a:r>
              <a:rPr b="0" i="0" lang="en-US" sz="21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Scalability</a:t>
            </a:r>
            <a:endParaRPr b="0" i="0" sz="2150" u="none" cap="none" strike="noStrike"/>
          </a:p>
        </p:txBody>
      </p:sp>
      <p:sp>
        <p:nvSpPr>
          <p:cNvPr id="136" name="Google Shape;136;p16"/>
          <p:cNvSpPr/>
          <p:nvPr/>
        </p:nvSpPr>
        <p:spPr>
          <a:xfrm>
            <a:off x="7695128" y="4343757"/>
            <a:ext cx="6162199" cy="353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0"/>
              <a:buFont typeface="Heebo"/>
              <a:buNone/>
            </a:pPr>
            <a:r>
              <a:rPr b="0" i="0" lang="en-US" sz="17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Developing scalable versions for big data challenges.</a:t>
            </a:r>
            <a:endParaRPr b="0" i="0" sz="1700" u="none" cap="none" strike="noStrike"/>
          </a:p>
        </p:txBody>
      </p:sp>
      <p:pic>
        <p:nvPicPr>
          <p:cNvPr descr="preencoded.png" id="137" name="Google Shape;137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59473" y="4970621"/>
            <a:ext cx="1104424" cy="132528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/>
          <p:nvPr/>
        </p:nvSpPr>
        <p:spPr>
          <a:xfrm>
            <a:off x="7695128" y="5191482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50"/>
              <a:buFont typeface="Montserrat"/>
              <a:buNone/>
            </a:pPr>
            <a:r>
              <a:rPr b="0" i="0" lang="en-US" sz="21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Hybrid Methods</a:t>
            </a:r>
            <a:endParaRPr b="0" i="0" sz="2150" u="none" cap="none" strike="noStrike"/>
          </a:p>
        </p:txBody>
      </p:sp>
      <p:sp>
        <p:nvSpPr>
          <p:cNvPr id="139" name="Google Shape;139;p16"/>
          <p:cNvSpPr/>
          <p:nvPr/>
        </p:nvSpPr>
        <p:spPr>
          <a:xfrm>
            <a:off x="7695128" y="5669042"/>
            <a:ext cx="6162199" cy="353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0"/>
              <a:buFont typeface="Heebo"/>
              <a:buNone/>
            </a:pPr>
            <a:r>
              <a:rPr b="0" i="0" lang="en-US" sz="17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Combining Apriori with FP-Growth and advanced techniques.</a:t>
            </a:r>
            <a:endParaRPr b="0" i="0" sz="1700" u="none" cap="none" strike="noStrike"/>
          </a:p>
        </p:txBody>
      </p:sp>
      <p:pic>
        <p:nvPicPr>
          <p:cNvPr descr="preencoded.png" id="140" name="Google Shape;140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59473" y="6295906"/>
            <a:ext cx="1104424" cy="132528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/>
          <p:nvPr/>
        </p:nvSpPr>
        <p:spPr>
          <a:xfrm>
            <a:off x="7695128" y="6516767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2150"/>
              <a:buFont typeface="Montserrat"/>
              <a:buNone/>
            </a:pPr>
            <a:r>
              <a:rPr b="0" i="0" lang="en-US" sz="2150" u="none" cap="none" strike="noStrike">
                <a:solidFill>
                  <a:srgbClr val="DCD7E5"/>
                </a:solidFill>
                <a:latin typeface="Montserrat"/>
                <a:ea typeface="Montserrat"/>
                <a:cs typeface="Montserrat"/>
                <a:sym typeface="Montserrat"/>
              </a:rPr>
              <a:t>New Applications</a:t>
            </a:r>
            <a:endParaRPr b="0" i="0" sz="2150" u="none" cap="none" strike="noStrike"/>
          </a:p>
        </p:txBody>
      </p:sp>
      <p:sp>
        <p:nvSpPr>
          <p:cNvPr id="142" name="Google Shape;142;p16"/>
          <p:cNvSpPr/>
          <p:nvPr/>
        </p:nvSpPr>
        <p:spPr>
          <a:xfrm>
            <a:off x="7695128" y="6994327"/>
            <a:ext cx="6162199" cy="353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DCD7E5"/>
              </a:buClr>
              <a:buSzPts val="1700"/>
              <a:buFont typeface="Heebo"/>
              <a:buNone/>
            </a:pPr>
            <a:r>
              <a:rPr b="0" i="0" lang="en-US" sz="1700" u="none" cap="none" strike="noStrike">
                <a:solidFill>
                  <a:srgbClr val="DCD7E5"/>
                </a:solidFill>
                <a:latin typeface="Heebo"/>
                <a:ea typeface="Heebo"/>
                <a:cs typeface="Heebo"/>
                <a:sym typeface="Heebo"/>
              </a:rPr>
              <a:t>Expanding use in social networks and bioinformatics.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